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73" r:id="rId8"/>
    <p:sldId id="265" r:id="rId9"/>
    <p:sldId id="266" r:id="rId10"/>
    <p:sldId id="264" r:id="rId11"/>
    <p:sldId id="267" r:id="rId12"/>
    <p:sldId id="269" r:id="rId13"/>
    <p:sldId id="270" r:id="rId14"/>
    <p:sldId id="271" r:id="rId15"/>
    <p:sldId id="272" r:id="rId16"/>
    <p:sldId id="257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40010-DCCD-4E62-9002-6177B1209444}" v="133" dt="2024-08-08T21:56:45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A1E0-D7C6-51AD-6A9B-767821BB6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98AC2-6096-EB47-7092-5E17149B0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D4720-FA29-5966-45D4-C8B9DA53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6FC3-6EF7-6382-1375-5BA7DB7D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81AA8-89C9-2BC5-7738-D4162DF0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9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A746-A8CF-F453-5A70-F4EAD670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CC5ED-E82D-19F8-9DD9-C309EC5F3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3EA4F-0804-7DDC-C1A4-06C033A2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9ECD8-D2E2-0354-9F90-1B3062A1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0CB0A-7AEE-2F2E-64B3-4B056036C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8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3EF6A7-3EB4-5B8D-3DEB-BA76B8129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0E7F9-E151-62E9-3B3C-58D360A2E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AB5D8-F503-A806-A7A5-41E72565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0D3C4-71C4-A6A1-722C-E341F5AE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F66EB-14E3-4F19-B6C1-819DAF3B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2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A2DC-7E5B-D7D9-387F-A535C348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E8514-D560-53FE-1443-8C8EE4806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D64E0-F703-B7CD-80D9-A3D88A71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4BFE-87E3-52B1-C40F-FEA58856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BB0FB-B468-7E89-D031-DF7203EA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4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A1C4-1A82-28BD-F0C8-06222044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E6E52-35C6-9E06-B446-F0C6B53BD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CD72E-BBFB-954C-0DFE-81B37E22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6D798-B63F-2248-E982-8FC0CB10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B4046-5B13-461F-C49C-B468D771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6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2F11-5AF6-395D-DFBB-1804AB53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83B09-0B08-8D64-6175-BA4E675AF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A85F0-F808-34FF-4159-70C192083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8BE0E-DC81-F675-9D26-B9D0A28D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C9EAD-3AAB-A5EA-2DDC-028DF124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B57E5-B9BD-9D9F-60E9-0CFAB57F1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6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FC99-8F13-CE74-59FD-E23F629E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F8359-2251-2F3E-E2AF-939DAFBBD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18B0-23A4-53AA-ED80-9B8F54FCF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0DF2C-7E15-ED9A-A215-CD727D135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56F75B-2EF1-FE37-3038-64B8CB8D1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547E26-6EDB-4E33-8E9E-65B34B0F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B3396-8F0B-C11C-00DB-C3E6A165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5D10B7-9AE9-FE3D-5013-5D3607E9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4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0FDB-9A6F-93C3-1841-61B976FE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DC122-D7A8-ECC0-4583-AA46AFE8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79CB4-76DC-1BC7-2E57-FF498394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953E2-F3B8-91E8-304F-8FF0F2C3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0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4F778-7AE4-F0E4-A0C9-203D5C6A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8F985-CFD1-442A-1A24-5A64C29E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B6052-F1B6-1AB3-4D35-A3BCD841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3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CDDA-E7BB-4F40-D995-A09296AD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03AC-D5B8-A4F0-6FF1-D95210D29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F1D8B-F813-3BA9-FB09-4406F73EA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C544C-B69F-ED1B-467F-F2C03E59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712C7-649D-4CE3-ECD0-DC918911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96826-4345-CFBE-AC3A-46CF6DC1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0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4D75-478D-94F1-C5FF-8F685F6C3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20F911-9D73-CABD-7112-5D6314076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F26EB-C797-0912-2507-B4EFBA7A2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DB16D-9C02-8358-60D5-A53BCF56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ED207-A804-C117-CF0A-E51489E8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4E22-A920-4F82-683D-79263957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6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6EE87-9B63-1D04-1F59-8A38FE34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FAA34-02B9-0C63-BAA1-88B2232AB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72315-F812-B4EB-592F-D9578B283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69D6BE-E671-41CD-BB5B-5D2927F510B4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9F0B9-ACD8-7D13-891C-2C672DBC4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A4D5E-9B44-91DE-0806-1523F9EBC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22438E-FE6B-43BC-B21A-9EA4E46B0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8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837" y="754063"/>
            <a:ext cx="9144000" cy="40798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Tropical Cyclone Wind Estimation Competition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97C083-582A-AAB3-4ED4-9ED8B4168DD3}"/>
              </a:ext>
            </a:extLst>
          </p:cNvPr>
          <p:cNvSpPr txBox="1">
            <a:spLocks/>
          </p:cNvSpPr>
          <p:nvPr/>
        </p:nvSpPr>
        <p:spPr>
          <a:xfrm>
            <a:off x="1090611" y="1706563"/>
            <a:ext cx="9144000" cy="155228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Objective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With a collection of tropical storm images from 2000 to 2019 and corresponding surface wind speed: Estimate the wind speed of similar satellite storm images. </a:t>
            </a:r>
          </a:p>
        </p:txBody>
      </p:sp>
      <p:pic>
        <p:nvPicPr>
          <p:cNvPr id="6" name="Picture 5" descr="A storm in the sky&#10;&#10;Description automatically generated">
            <a:extLst>
              <a:ext uri="{FF2B5EF4-FFF2-40B4-BE49-F238E27FC236}">
                <a16:creationId xmlns:a16="http://schemas.microsoft.com/office/drawing/2014/main" id="{2C8CAF0E-A499-56DF-05F1-E7C1CE81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3" y="3515178"/>
            <a:ext cx="2695576" cy="2695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7657EB-942C-DE81-B4C6-7F45DB481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716" y="3938588"/>
            <a:ext cx="4045411" cy="2019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C798DE-1400-A8FE-0CAC-6CFB5770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25" y="4229602"/>
            <a:ext cx="3246756" cy="18436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52C995-C6F8-66C3-1B6F-F01AC1E71640}"/>
              </a:ext>
            </a:extLst>
          </p:cNvPr>
          <p:cNvSpPr txBox="1"/>
          <p:nvPr/>
        </p:nvSpPr>
        <p:spPr>
          <a:xfrm>
            <a:off x="6444342" y="6419596"/>
            <a:ext cx="56877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https://beta.source.coop/repositories/nasa/tropical-storm-competition/download/</a:t>
            </a:r>
          </a:p>
        </p:txBody>
      </p:sp>
    </p:spTree>
    <p:extLst>
      <p:ext uri="{BB962C8B-B14F-4D97-AF65-F5344CB8AC3E}">
        <p14:creationId xmlns:p14="http://schemas.microsoft.com/office/powerpoint/2010/main" val="1308473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543983"/>
            <a:ext cx="10308414" cy="426848"/>
          </a:xfrm>
        </p:spPr>
        <p:txBody>
          <a:bodyPr wrap="square">
            <a:spAutoFit/>
          </a:bodyPr>
          <a:lstStyle/>
          <a:p>
            <a:r>
              <a:rPr lang="en-US" b="1" dirty="0"/>
              <a:t>Batch normalization layer</a:t>
            </a:r>
          </a:p>
        </p:txBody>
      </p:sp>
      <p:pic>
        <p:nvPicPr>
          <p:cNvPr id="1026" name="Picture 2" descr="Lesson 2 Using Batch normalization after non linearity or before non  linearity - Part 1 (2017) - fast.ai Course Forums">
            <a:extLst>
              <a:ext uri="{FF2B5EF4-FFF2-40B4-BE49-F238E27FC236}">
                <a16:creationId xmlns:a16="http://schemas.microsoft.com/office/drawing/2014/main" id="{97810A6D-07F8-161B-DABF-F8E8BB02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212" y="2588266"/>
            <a:ext cx="8058150" cy="398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5F434-AC10-7288-E89A-00C0E911618D}"/>
              </a:ext>
            </a:extLst>
          </p:cNvPr>
          <p:cNvSpPr txBox="1"/>
          <p:nvPr/>
        </p:nvSpPr>
        <p:spPr>
          <a:xfrm>
            <a:off x="3719513" y="8993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BatchNormalization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D782A-7289-CF47-4BE6-C64401DBECFA}"/>
              </a:ext>
            </a:extLst>
          </p:cNvPr>
          <p:cNvSpPr txBox="1"/>
          <p:nvPr/>
        </p:nvSpPr>
        <p:spPr>
          <a:xfrm>
            <a:off x="1282817" y="1367068"/>
            <a:ext cx="104074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Batch normalization is a method used to make training of artificial neural networks faster and 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more</a:t>
            </a:r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stable</a:t>
            </a:r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reducing the effect 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of randomness in the parameter initialization and the randomness in the input data.</a:t>
            </a:r>
            <a:endParaRPr lang="en-US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92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543983"/>
            <a:ext cx="10308414" cy="426848"/>
          </a:xfrm>
        </p:spPr>
        <p:txBody>
          <a:bodyPr wrap="square">
            <a:spAutoFit/>
          </a:bodyPr>
          <a:lstStyle/>
          <a:p>
            <a:r>
              <a:rPr lang="en-US" b="1" dirty="0"/>
              <a:t>Max Pool layer</a:t>
            </a:r>
          </a:p>
        </p:txBody>
      </p:sp>
      <p:pic>
        <p:nvPicPr>
          <p:cNvPr id="3074" name="Picture 2" descr="CNN | Introduction to Pooling Layer - GeeksforGeeks">
            <a:extLst>
              <a:ext uri="{FF2B5EF4-FFF2-40B4-BE49-F238E27FC236}">
                <a16:creationId xmlns:a16="http://schemas.microsoft.com/office/drawing/2014/main" id="{4FE9BE75-B24C-4BEC-3E78-6DA4DC95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42" y="2389176"/>
            <a:ext cx="10025063" cy="35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989307-943D-66C7-5182-A32E96E580CA}"/>
              </a:ext>
            </a:extLst>
          </p:cNvPr>
          <p:cNvSpPr txBox="1"/>
          <p:nvPr/>
        </p:nvSpPr>
        <p:spPr>
          <a:xfrm>
            <a:off x="2886949" y="13679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(MaxPooling2D(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pool_size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=(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498446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543983"/>
            <a:ext cx="10308414" cy="433965"/>
          </a:xfrm>
        </p:spPr>
        <p:txBody>
          <a:bodyPr wrap="square">
            <a:spAutoFit/>
          </a:bodyPr>
          <a:lstStyle/>
          <a:p>
            <a:r>
              <a:rPr lang="en-US" b="1" dirty="0"/>
              <a:t>Dropout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69BBF-223D-3831-44A8-2DA779A2516F}"/>
              </a:ext>
            </a:extLst>
          </p:cNvPr>
          <p:cNvSpPr txBox="1"/>
          <p:nvPr/>
        </p:nvSpPr>
        <p:spPr>
          <a:xfrm>
            <a:off x="4514849" y="88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(Dropout(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0.1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C699E-D83E-74A0-AC92-478FE4D93372}"/>
              </a:ext>
            </a:extLst>
          </p:cNvPr>
          <p:cNvSpPr txBox="1"/>
          <p:nvPr/>
        </p:nvSpPr>
        <p:spPr>
          <a:xfrm>
            <a:off x="642629" y="2107316"/>
            <a:ext cx="1012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Dropout randomly deactivates </a:t>
            </a:r>
            <a:r>
              <a:rPr lang="en-US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some neurons of a layer, thus nullifying their contribution to the output.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2-1">
            <a:extLst>
              <a:ext uri="{FF2B5EF4-FFF2-40B4-BE49-F238E27FC236}">
                <a16:creationId xmlns:a16="http://schemas.microsoft.com/office/drawing/2014/main" id="{400807EF-F608-331E-B8B2-921E187D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90" y="2934622"/>
            <a:ext cx="9580009" cy="348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34016D-E180-0875-FDFA-CFDAFE7BE2A5}"/>
              </a:ext>
            </a:extLst>
          </p:cNvPr>
          <p:cNvSpPr txBox="1"/>
          <p:nvPr/>
        </p:nvSpPr>
        <p:spPr>
          <a:xfrm>
            <a:off x="528329" y="1348082"/>
            <a:ext cx="11363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aleway" pitchFamily="2" charset="0"/>
              </a:rPr>
              <a:t>Dropout layers prevent 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aleway" pitchFamily="2" charset="0"/>
              </a:rPr>
              <a:t>overfitting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aleway" pitchFamily="2" charset="0"/>
              </a:rPr>
              <a:t> on the training data. If they aren’t present, the first batch of training samples influences the learning in a disproportionately high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2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543983"/>
            <a:ext cx="10308414" cy="426848"/>
          </a:xfrm>
        </p:spPr>
        <p:txBody>
          <a:bodyPr wrap="square">
            <a:spAutoFit/>
          </a:bodyPr>
          <a:lstStyle/>
          <a:p>
            <a:r>
              <a:rPr lang="en-US" b="1" dirty="0" err="1"/>
              <a:t>Flaten</a:t>
            </a:r>
            <a:r>
              <a:rPr lang="en-US" b="1" dirty="0"/>
              <a:t>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FA22B-7EDE-1AA3-BDCC-00026724D3B9}"/>
              </a:ext>
            </a:extLst>
          </p:cNvPr>
          <p:cNvSpPr txBox="1"/>
          <p:nvPr/>
        </p:nvSpPr>
        <p:spPr>
          <a:xfrm>
            <a:off x="4433887" y="11260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(Flatten())</a:t>
            </a:r>
          </a:p>
        </p:txBody>
      </p:sp>
      <p:pic>
        <p:nvPicPr>
          <p:cNvPr id="5122" name="Picture 2" descr="The architecture of standard deep CNN (CNN_std) for off-target... |  Download Scientific Diagram">
            <a:extLst>
              <a:ext uri="{FF2B5EF4-FFF2-40B4-BE49-F238E27FC236}">
                <a16:creationId xmlns:a16="http://schemas.microsoft.com/office/drawing/2014/main" id="{3532DBEB-2ED5-09E1-D374-D5FDBE8F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3" y="2933700"/>
            <a:ext cx="7240945" cy="360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83A0A-1706-06C2-ECE6-38B67812CD7E}"/>
              </a:ext>
            </a:extLst>
          </p:cNvPr>
          <p:cNvSpPr txBox="1"/>
          <p:nvPr/>
        </p:nvSpPr>
        <p:spPr>
          <a:xfrm>
            <a:off x="1514474" y="1495337"/>
            <a:ext cx="92059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 acts as a bridge between the convolutional/pooling layers, which extract spatial features, and the fully connected layers, which perform classification or regression tasks.</a:t>
            </a:r>
          </a:p>
        </p:txBody>
      </p:sp>
    </p:spTree>
    <p:extLst>
      <p:ext uri="{BB962C8B-B14F-4D97-AF65-F5344CB8AC3E}">
        <p14:creationId xmlns:p14="http://schemas.microsoft.com/office/powerpoint/2010/main" val="157618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543983"/>
            <a:ext cx="10308414" cy="426848"/>
          </a:xfrm>
        </p:spPr>
        <p:txBody>
          <a:bodyPr wrap="square">
            <a:spAutoFit/>
          </a:bodyPr>
          <a:lstStyle/>
          <a:p>
            <a:r>
              <a:rPr lang="en-US" b="1" dirty="0"/>
              <a:t>Dense layer</a:t>
            </a:r>
          </a:p>
        </p:txBody>
      </p:sp>
      <p:pic>
        <p:nvPicPr>
          <p:cNvPr id="5122" name="Picture 2" descr="The architecture of standard deep CNN (CNN_std) for off-target... |  Download Scientific Diagram">
            <a:extLst>
              <a:ext uri="{FF2B5EF4-FFF2-40B4-BE49-F238E27FC236}">
                <a16:creationId xmlns:a16="http://schemas.microsoft.com/office/drawing/2014/main" id="{3532DBEB-2ED5-09E1-D374-D5FDBE8F7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375" y="2596282"/>
            <a:ext cx="7815147" cy="3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DAEBC-CF1E-B7CF-F857-B158E5DDA0C3}"/>
              </a:ext>
            </a:extLst>
          </p:cNvPr>
          <p:cNvSpPr txBox="1"/>
          <p:nvPr/>
        </p:nvSpPr>
        <p:spPr>
          <a:xfrm>
            <a:off x="2886949" y="9146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(Dense(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activation=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selu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(Dense(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activation=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'linear'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091D1-6FA9-0699-120B-BDC07DD845C3}"/>
              </a:ext>
            </a:extLst>
          </p:cNvPr>
          <p:cNvSpPr txBox="1"/>
          <p:nvPr/>
        </p:nvSpPr>
        <p:spPr>
          <a:xfrm>
            <a:off x="977777" y="1560986"/>
            <a:ext cx="1072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dense layer is a simple Layer of neurons in which each neuron receives input from all the neurons of the previous layer, thus called a dense or fully-connected layer.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6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543983"/>
            <a:ext cx="10308414" cy="426848"/>
          </a:xfrm>
        </p:spPr>
        <p:txBody>
          <a:bodyPr wrap="square">
            <a:spAutoFit/>
          </a:bodyPr>
          <a:lstStyle/>
          <a:p>
            <a:r>
              <a:rPr lang="en-US" b="1" dirty="0"/>
              <a:t>Model Compile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091D1-6FA9-0699-120B-BDC07DD845C3}"/>
              </a:ext>
            </a:extLst>
          </p:cNvPr>
          <p:cNvSpPr txBox="1"/>
          <p:nvPr/>
        </p:nvSpPr>
        <p:spPr>
          <a:xfrm>
            <a:off x="977777" y="1560986"/>
            <a:ext cx="107284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ADAM : Adaptive Moment Estimation is an algorithm for optimization techniques for gradient descent. It requires less memory and is efficient.</a:t>
            </a:r>
          </a:p>
          <a:p>
            <a:endParaRPr lang="en-US" dirty="0">
              <a:solidFill>
                <a:srgbClr val="27323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Mean Squared Error (MSE), Mean Absolute Error (MAE), and Mean Absolute Percentage Error (MAPE) are metrics used to evaluate a Regression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What is Adam Optimizer? - GeeksforGeeks">
            <a:extLst>
              <a:ext uri="{FF2B5EF4-FFF2-40B4-BE49-F238E27FC236}">
                <a16:creationId xmlns:a16="http://schemas.microsoft.com/office/drawing/2014/main" id="{9357F7C1-292B-7220-145E-9C631AC4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3038314"/>
            <a:ext cx="3381374" cy="358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14699-EA71-FEA7-294F-A8387F55AFE7}"/>
              </a:ext>
            </a:extLst>
          </p:cNvPr>
          <p:cNvSpPr txBox="1"/>
          <p:nvPr/>
        </p:nvSpPr>
        <p:spPr>
          <a:xfrm>
            <a:off x="1053976" y="1081242"/>
            <a:ext cx="11285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(loss=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mse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optimizer=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adam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metrics=[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mse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mae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mape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214455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837" y="754063"/>
            <a:ext cx="9144000" cy="40798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Code flow diagram</a:t>
            </a:r>
          </a:p>
          <a:p>
            <a:endParaRPr lang="en-US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BFE01D-797F-CB03-8414-E91DABA2968B}"/>
              </a:ext>
            </a:extLst>
          </p:cNvPr>
          <p:cNvSpPr/>
          <p:nvPr/>
        </p:nvSpPr>
        <p:spPr>
          <a:xfrm>
            <a:off x="804862" y="2100264"/>
            <a:ext cx="1885950" cy="881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Google user authentication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8A6D90-BABE-B016-D7CF-8EAC54D6BC0F}"/>
              </a:ext>
            </a:extLst>
          </p:cNvPr>
          <p:cNvSpPr/>
          <p:nvPr/>
        </p:nvSpPr>
        <p:spPr>
          <a:xfrm>
            <a:off x="3622674" y="2100264"/>
            <a:ext cx="1885950" cy="881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and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2C27BC-A10C-9DC4-9928-757D0F33AD10}"/>
              </a:ext>
            </a:extLst>
          </p:cNvPr>
          <p:cNvSpPr/>
          <p:nvPr/>
        </p:nvSpPr>
        <p:spPr>
          <a:xfrm>
            <a:off x="6440486" y="2100264"/>
            <a:ext cx="1885950" cy="881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TPU setup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2688D9-26FC-6B60-CC23-EDE34D8F3569}"/>
              </a:ext>
            </a:extLst>
          </p:cNvPr>
          <p:cNvSpPr/>
          <p:nvPr/>
        </p:nvSpPr>
        <p:spPr>
          <a:xfrm>
            <a:off x="9258299" y="2100264"/>
            <a:ext cx="1885950" cy="881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and validation dataset creation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6158C5D-0012-7348-0A59-A8FEC91C4447}"/>
              </a:ext>
            </a:extLst>
          </p:cNvPr>
          <p:cNvSpPr/>
          <p:nvPr/>
        </p:nvSpPr>
        <p:spPr>
          <a:xfrm>
            <a:off x="957263" y="4079083"/>
            <a:ext cx="1885950" cy="881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data access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0A227B-07B5-807B-54D3-ABAFAF95E7F3}"/>
              </a:ext>
            </a:extLst>
          </p:cNvPr>
          <p:cNvSpPr/>
          <p:nvPr/>
        </p:nvSpPr>
        <p:spPr>
          <a:xfrm>
            <a:off x="3724275" y="4079083"/>
            <a:ext cx="1885950" cy="881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batching (subdivisions to work in parallel)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710DA0-C393-B3B9-ADB6-9A0A839F78E0}"/>
              </a:ext>
            </a:extLst>
          </p:cNvPr>
          <p:cNvSpPr/>
          <p:nvPr/>
        </p:nvSpPr>
        <p:spPr>
          <a:xfrm>
            <a:off x="6491287" y="4079083"/>
            <a:ext cx="1885950" cy="881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creation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A8613C-38A7-6899-AE69-914DBC127BE9}"/>
              </a:ext>
            </a:extLst>
          </p:cNvPr>
          <p:cNvSpPr/>
          <p:nvPr/>
        </p:nvSpPr>
        <p:spPr>
          <a:xfrm>
            <a:off x="9258299" y="4079083"/>
            <a:ext cx="1885950" cy="8810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fitting and validation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04498D-B29C-186E-332F-3CC63F99F10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90811" y="2540795"/>
            <a:ext cx="931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362626-D47C-B13E-784C-E326C898448F}"/>
              </a:ext>
            </a:extLst>
          </p:cNvPr>
          <p:cNvCxnSpPr>
            <a:cxnSpLocks/>
          </p:cNvCxnSpPr>
          <p:nvPr/>
        </p:nvCxnSpPr>
        <p:spPr>
          <a:xfrm>
            <a:off x="5508623" y="2540795"/>
            <a:ext cx="931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C61718-1938-B5C6-A876-721915865148}"/>
              </a:ext>
            </a:extLst>
          </p:cNvPr>
          <p:cNvCxnSpPr>
            <a:cxnSpLocks/>
          </p:cNvCxnSpPr>
          <p:nvPr/>
        </p:nvCxnSpPr>
        <p:spPr>
          <a:xfrm>
            <a:off x="8326436" y="2540795"/>
            <a:ext cx="931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B8276E-5FCF-CB26-0CE2-1D9EFE35F87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43213" y="4519614"/>
            <a:ext cx="881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611BD0-8EAF-ECDA-4F73-72E4D383E549}"/>
              </a:ext>
            </a:extLst>
          </p:cNvPr>
          <p:cNvCxnSpPr>
            <a:cxnSpLocks/>
          </p:cNvCxnSpPr>
          <p:nvPr/>
        </p:nvCxnSpPr>
        <p:spPr>
          <a:xfrm>
            <a:off x="5610225" y="4519614"/>
            <a:ext cx="881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A287FF-33CC-C374-414E-B8043136A14C}"/>
              </a:ext>
            </a:extLst>
          </p:cNvPr>
          <p:cNvCxnSpPr>
            <a:cxnSpLocks/>
          </p:cNvCxnSpPr>
          <p:nvPr/>
        </p:nvCxnSpPr>
        <p:spPr>
          <a:xfrm>
            <a:off x="8377237" y="4519614"/>
            <a:ext cx="8810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1B8544-E46C-3B0D-9503-DCF7CBDC0859}"/>
              </a:ext>
            </a:extLst>
          </p:cNvPr>
          <p:cNvCxnSpPr>
            <a:cxnSpLocks/>
          </p:cNvCxnSpPr>
          <p:nvPr/>
        </p:nvCxnSpPr>
        <p:spPr>
          <a:xfrm flipH="1">
            <a:off x="1889760" y="3529966"/>
            <a:ext cx="8412480" cy="0"/>
          </a:xfrm>
          <a:prstGeom prst="straightConnector1">
            <a:avLst/>
          </a:prstGeom>
          <a:ln>
            <a:prstDash val="solid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04B205-1466-5D91-5A32-8FFBA86C4217}"/>
              </a:ext>
            </a:extLst>
          </p:cNvPr>
          <p:cNvCxnSpPr>
            <a:cxnSpLocks/>
          </p:cNvCxnSpPr>
          <p:nvPr/>
        </p:nvCxnSpPr>
        <p:spPr>
          <a:xfrm rot="5400000">
            <a:off x="10027920" y="3255646"/>
            <a:ext cx="54864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258991-DC6A-9DFE-4DAE-C7FD59D27129}"/>
              </a:ext>
            </a:extLst>
          </p:cNvPr>
          <p:cNvCxnSpPr>
            <a:cxnSpLocks/>
          </p:cNvCxnSpPr>
          <p:nvPr/>
        </p:nvCxnSpPr>
        <p:spPr>
          <a:xfrm rot="5400000">
            <a:off x="1626710" y="3804763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0A47AD-2593-BAD0-96DF-CEFBECFF08AC}"/>
              </a:ext>
            </a:extLst>
          </p:cNvPr>
          <p:cNvSpPr/>
          <p:nvPr/>
        </p:nvSpPr>
        <p:spPr>
          <a:xfrm>
            <a:off x="9258299" y="5509261"/>
            <a:ext cx="1885950" cy="88106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prediction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03EA32-C7D9-6A7E-FB52-188153FA7DD4}"/>
              </a:ext>
            </a:extLst>
          </p:cNvPr>
          <p:cNvCxnSpPr>
            <a:cxnSpLocks/>
          </p:cNvCxnSpPr>
          <p:nvPr/>
        </p:nvCxnSpPr>
        <p:spPr>
          <a:xfrm rot="5400000">
            <a:off x="9946796" y="5234465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040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dding visualization">
            <a:extLst>
              <a:ext uri="{FF2B5EF4-FFF2-40B4-BE49-F238E27FC236}">
                <a16:creationId xmlns:a16="http://schemas.microsoft.com/office/drawing/2014/main" id="{21FD1D83-0411-F90A-F4B3-F0229E90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4" y="1252538"/>
            <a:ext cx="11172555" cy="350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39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3429" y="605933"/>
            <a:ext cx="7503121" cy="426848"/>
          </a:xfrm>
        </p:spPr>
        <p:txBody>
          <a:bodyPr wrap="square">
            <a:spAutoFit/>
          </a:bodyPr>
          <a:lstStyle/>
          <a:p>
            <a:pPr algn="l"/>
            <a:r>
              <a:rPr lang="en-US" b="1" dirty="0"/>
              <a:t>Tensor + computational graph = Tensor flow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4EA06-4681-E086-DF19-276FC9A8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7" y="2113461"/>
            <a:ext cx="3877522" cy="310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168DB5-2481-AE96-2EA7-1DFAB9E04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" t="11916" r="8693" b="5207"/>
          <a:stretch/>
        </p:blipFill>
        <p:spPr bwMode="auto">
          <a:xfrm>
            <a:off x="4797421" y="3505200"/>
            <a:ext cx="2095500" cy="31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C6C4A-826A-EB8E-9889-F011DD38A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28" y="2931271"/>
            <a:ext cx="4878736" cy="224744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9159091-D5AA-88D9-CE25-CA5BEAFF90E3}"/>
              </a:ext>
            </a:extLst>
          </p:cNvPr>
          <p:cNvSpPr txBox="1">
            <a:spLocks/>
          </p:cNvSpPr>
          <p:nvPr/>
        </p:nvSpPr>
        <p:spPr>
          <a:xfrm>
            <a:off x="6331235" y="5933741"/>
            <a:ext cx="323561" cy="28751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/>
              <a:t>1</a:t>
            </a:r>
            <a:endParaRPr lang="en-US" sz="12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3C91896-B299-9816-D57F-C124FBC84367}"/>
              </a:ext>
            </a:extLst>
          </p:cNvPr>
          <p:cNvSpPr txBox="1">
            <a:spLocks/>
          </p:cNvSpPr>
          <p:nvPr/>
        </p:nvSpPr>
        <p:spPr>
          <a:xfrm>
            <a:off x="5921660" y="3723941"/>
            <a:ext cx="323561" cy="28751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/>
              <a:t>b</a:t>
            </a:r>
            <a:endParaRPr lang="en-US" sz="1200" b="1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9030438-6F8E-D77B-17F2-AD6AB1DF2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9" t="11917" r="8693" b="12602"/>
          <a:stretch/>
        </p:blipFill>
        <p:spPr bwMode="auto">
          <a:xfrm>
            <a:off x="4397515" y="1338263"/>
            <a:ext cx="2095500" cy="290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0D694FD-42EB-7B44-F35D-D32C37359607}"/>
              </a:ext>
            </a:extLst>
          </p:cNvPr>
          <p:cNvSpPr txBox="1">
            <a:spLocks/>
          </p:cNvSpPr>
          <p:nvPr/>
        </p:nvSpPr>
        <p:spPr>
          <a:xfrm>
            <a:off x="5364447" y="2650600"/>
            <a:ext cx="626778" cy="2875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/>
              <a:t>mult</a:t>
            </a:r>
            <a:endParaRPr lang="en-US" sz="1200" b="1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1C093CF-7D17-3907-DF7B-149CA57775E7}"/>
              </a:ext>
            </a:extLst>
          </p:cNvPr>
          <p:cNvSpPr txBox="1">
            <a:spLocks/>
          </p:cNvSpPr>
          <p:nvPr/>
        </p:nvSpPr>
        <p:spPr>
          <a:xfrm>
            <a:off x="5462589" y="1599866"/>
            <a:ext cx="459072" cy="28751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/>
              <a:t>out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6165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560BCB-328A-4CFE-E6CE-A6F33425FBAC}"/>
              </a:ext>
            </a:extLst>
          </p:cNvPr>
          <p:cNvSpPr/>
          <p:nvPr/>
        </p:nvSpPr>
        <p:spPr>
          <a:xfrm>
            <a:off x="217098" y="1779390"/>
            <a:ext cx="4023833" cy="36358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Google Storage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9ED829-67A4-4CC0-6BD4-E7FAF933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7" y="2311465"/>
            <a:ext cx="662513" cy="7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4188B98-B38D-6A4B-858E-A55B7F4D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7" y="3571575"/>
            <a:ext cx="662513" cy="7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FC1E34-F66A-A517-4E67-FEFE40C6439A}"/>
              </a:ext>
            </a:extLst>
          </p:cNvPr>
          <p:cNvSpPr txBox="1"/>
          <p:nvPr/>
        </p:nvSpPr>
        <p:spPr>
          <a:xfrm>
            <a:off x="329585" y="4219838"/>
            <a:ext cx="16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Test folder (0.9GB)</a:t>
            </a:r>
          </a:p>
          <a:p>
            <a:r>
              <a:rPr lang="en-US" sz="1200" dirty="0"/>
              <a:t>44,000 images (*.jpg) and labels (*.</a:t>
            </a:r>
            <a:r>
              <a:rPr lang="en-US" sz="1200" dirty="0" err="1"/>
              <a:t>json</a:t>
            </a:r>
            <a:r>
              <a:rPr lang="en-US" sz="1200" dirty="0"/>
              <a:t>)</a:t>
            </a:r>
          </a:p>
        </p:txBody>
      </p:sp>
      <p:pic>
        <p:nvPicPr>
          <p:cNvPr id="2052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5381501C-6DE0-3F11-7534-71A7B05C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03" y="2306043"/>
            <a:ext cx="551598" cy="6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1BC6A4-B63E-9CB4-39D8-055B087120CA}"/>
              </a:ext>
            </a:extLst>
          </p:cNvPr>
          <p:cNvSpPr txBox="1"/>
          <p:nvPr/>
        </p:nvSpPr>
        <p:spPr>
          <a:xfrm>
            <a:off x="329585" y="2974151"/>
            <a:ext cx="16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Train folder (1.5GB)</a:t>
            </a:r>
          </a:p>
          <a:p>
            <a:r>
              <a:rPr lang="en-US" sz="1200" dirty="0"/>
              <a:t>70,000 images (*.jpg) and labels (*.</a:t>
            </a:r>
            <a:r>
              <a:rPr lang="en-US" sz="1200" dirty="0" err="1"/>
              <a:t>json</a:t>
            </a:r>
            <a:r>
              <a:rPr lang="en-US" sz="1200" dirty="0"/>
              <a:t>)</a:t>
            </a:r>
          </a:p>
        </p:txBody>
      </p:sp>
      <p:pic>
        <p:nvPicPr>
          <p:cNvPr id="10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575A2AED-FB08-BE4E-79D8-796021535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03" y="3775974"/>
            <a:ext cx="551598" cy="6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4E0020-44F5-17A3-209B-32CA4C6DC682}"/>
              </a:ext>
            </a:extLst>
          </p:cNvPr>
          <p:cNvCxnSpPr>
            <a:cxnSpLocks/>
          </p:cNvCxnSpPr>
          <p:nvPr/>
        </p:nvCxnSpPr>
        <p:spPr>
          <a:xfrm>
            <a:off x="2061752" y="3965169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346AC7-EF43-0697-70C5-DBA5A8A86A67}"/>
              </a:ext>
            </a:extLst>
          </p:cNvPr>
          <p:cNvSpPr txBox="1"/>
          <p:nvPr/>
        </p:nvSpPr>
        <p:spPr>
          <a:xfrm>
            <a:off x="2591674" y="2950974"/>
            <a:ext cx="16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train.tfrecords (29GB)</a:t>
            </a:r>
          </a:p>
          <a:p>
            <a:r>
              <a:rPr lang="en-US" sz="1200" dirty="0"/>
              <a:t>x= 70,000 binary images y= labels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6D7C48-41A4-C6E4-0B9D-B6318C3E6124}"/>
              </a:ext>
            </a:extLst>
          </p:cNvPr>
          <p:cNvSpPr txBox="1"/>
          <p:nvPr/>
        </p:nvSpPr>
        <p:spPr>
          <a:xfrm>
            <a:off x="2591674" y="4458697"/>
            <a:ext cx="16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val.tfrecords</a:t>
            </a:r>
            <a:r>
              <a:rPr lang="en-US" sz="1200" dirty="0"/>
              <a:t> (22GB)</a:t>
            </a:r>
          </a:p>
          <a:p>
            <a:r>
              <a:rPr lang="en-US" sz="1200" dirty="0"/>
              <a:t>x= 44,000 binary images y= labels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89207A-4A8E-12C7-1C01-27F5EDC74BC0}"/>
              </a:ext>
            </a:extLst>
          </p:cNvPr>
          <p:cNvCxnSpPr>
            <a:cxnSpLocks/>
          </p:cNvCxnSpPr>
          <p:nvPr/>
        </p:nvCxnSpPr>
        <p:spPr>
          <a:xfrm>
            <a:off x="2124432" y="2568665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359253-CF52-6344-34D4-943449A4E3AF}"/>
              </a:ext>
            </a:extLst>
          </p:cNvPr>
          <p:cNvSpPr/>
          <p:nvPr/>
        </p:nvSpPr>
        <p:spPr>
          <a:xfrm>
            <a:off x="4798968" y="1838990"/>
            <a:ext cx="462195" cy="37106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400" b="1" dirty="0"/>
              <a:t>Model Iteration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AC2125-DD0D-4959-834A-DBECD4802423}"/>
              </a:ext>
            </a:extLst>
          </p:cNvPr>
          <p:cNvSpPr/>
          <p:nvPr/>
        </p:nvSpPr>
        <p:spPr>
          <a:xfrm>
            <a:off x="10476910" y="1808515"/>
            <a:ext cx="462195" cy="36067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s-PE" sz="1400" b="1" dirty="0"/>
              <a:t>E</a:t>
            </a:r>
            <a:r>
              <a:rPr lang="en-US" sz="1400" b="1" dirty="0"/>
              <a:t>valuation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C8A760-41E4-E853-0E2B-DC7C4C4E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5"/>
          <a:stretch/>
        </p:blipFill>
        <p:spPr>
          <a:xfrm rot="16200000">
            <a:off x="6570569" y="1793888"/>
            <a:ext cx="2453661" cy="431259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B0535-14EE-8096-08AE-A550698D6BF8}"/>
              </a:ext>
            </a:extLst>
          </p:cNvPr>
          <p:cNvCxnSpPr>
            <a:cxnSpLocks/>
          </p:cNvCxnSpPr>
          <p:nvPr/>
        </p:nvCxnSpPr>
        <p:spPr>
          <a:xfrm flipV="1">
            <a:off x="3465617" y="1025977"/>
            <a:ext cx="0" cy="118872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7D9F870-DAE9-BD55-3503-D501C7E80120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54537" y="-1762943"/>
            <a:ext cx="0" cy="5577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E2AB0-92C9-42E0-CB1C-AEE21FD28473}"/>
              </a:ext>
            </a:extLst>
          </p:cNvPr>
          <p:cNvCxnSpPr>
            <a:cxnSpLocks/>
          </p:cNvCxnSpPr>
          <p:nvPr/>
        </p:nvCxnSpPr>
        <p:spPr>
          <a:xfrm flipV="1">
            <a:off x="4488874" y="1025976"/>
            <a:ext cx="0" cy="31089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9F463-7B37-9F10-4734-422B69863B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76137" y="3716992"/>
            <a:ext cx="0" cy="822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A8D7D3-4D56-9448-FF14-D4A07094727C}"/>
              </a:ext>
            </a:extLst>
          </p:cNvPr>
          <p:cNvCxnSpPr>
            <a:cxnSpLocks/>
          </p:cNvCxnSpPr>
          <p:nvPr/>
        </p:nvCxnSpPr>
        <p:spPr>
          <a:xfrm flipV="1">
            <a:off x="6743585" y="1025977"/>
            <a:ext cx="0" cy="54864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CDFF89-6047-7C2D-4F14-1C94F45C95A0}"/>
              </a:ext>
            </a:extLst>
          </p:cNvPr>
          <p:cNvCxnSpPr>
            <a:cxnSpLocks/>
          </p:cNvCxnSpPr>
          <p:nvPr/>
        </p:nvCxnSpPr>
        <p:spPr>
          <a:xfrm flipV="1">
            <a:off x="9052985" y="1025977"/>
            <a:ext cx="0" cy="54864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B57B7-0BDA-E330-C84E-C7E92E972F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88885" y="3780074"/>
            <a:ext cx="0" cy="45720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B703E1-1CF2-77A4-9496-720082A29FF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15304" y="3736569"/>
            <a:ext cx="0" cy="45720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F59D09-BDE1-61B9-5C72-E68A972BBE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70870" y="2726072"/>
            <a:ext cx="0" cy="521208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88AA16-92B2-126F-1B45-42065926B1D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77786" y="1663372"/>
            <a:ext cx="0" cy="822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Google Boots Up Tensor Processors On Its Cloud">
            <a:extLst>
              <a:ext uri="{FF2B5EF4-FFF2-40B4-BE49-F238E27FC236}">
                <a16:creationId xmlns:a16="http://schemas.microsoft.com/office/drawing/2014/main" id="{378801D2-36DA-E3F9-2C17-5083D526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73" y="1608166"/>
            <a:ext cx="1801425" cy="93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2E49AA-1E79-FBAD-FF93-3896D13365E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65430" y="1647720"/>
            <a:ext cx="0" cy="822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10" descr="Google Boots Up Tensor Processors On Its Cloud">
            <a:extLst>
              <a:ext uri="{FF2B5EF4-FFF2-40B4-BE49-F238E27FC236}">
                <a16:creationId xmlns:a16="http://schemas.microsoft.com/office/drawing/2014/main" id="{24AD4EF3-8A53-D4EE-74C7-DDD8FEAD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73" y="1608166"/>
            <a:ext cx="1801425" cy="93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FD0F36-A5D3-E2BA-3B9D-5BC19B20414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03666" y="2538794"/>
            <a:ext cx="0" cy="74066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4B00FC-E08E-89DA-31E2-C3D75FAF8E14}"/>
              </a:ext>
            </a:extLst>
          </p:cNvPr>
          <p:cNvCxnSpPr>
            <a:cxnSpLocks/>
          </p:cNvCxnSpPr>
          <p:nvPr/>
        </p:nvCxnSpPr>
        <p:spPr>
          <a:xfrm flipV="1">
            <a:off x="3300345" y="5423026"/>
            <a:ext cx="0" cy="822960"/>
          </a:xfrm>
          <a:prstGeom prst="line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4A14607-96A7-883F-0368-2B2E52F105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87" r="7085"/>
          <a:stretch/>
        </p:blipFill>
        <p:spPr>
          <a:xfrm>
            <a:off x="4196259" y="5756467"/>
            <a:ext cx="3511769" cy="1074538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33474D-D33C-6663-336C-27009FD2F38B}"/>
              </a:ext>
            </a:extLst>
          </p:cNvPr>
          <p:cNvCxnSpPr>
            <a:cxnSpLocks/>
          </p:cNvCxnSpPr>
          <p:nvPr/>
        </p:nvCxnSpPr>
        <p:spPr>
          <a:xfrm flipV="1">
            <a:off x="10720866" y="5419153"/>
            <a:ext cx="0" cy="822960"/>
          </a:xfrm>
          <a:prstGeom prst="line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A5C649E-F0C1-5F97-725E-BA7C2530D352}"/>
              </a:ext>
            </a:extLst>
          </p:cNvPr>
          <p:cNvCxnSpPr>
            <a:cxnSpLocks/>
          </p:cNvCxnSpPr>
          <p:nvPr/>
        </p:nvCxnSpPr>
        <p:spPr>
          <a:xfrm flipV="1">
            <a:off x="5030065" y="5549631"/>
            <a:ext cx="0" cy="274320"/>
          </a:xfrm>
          <a:prstGeom prst="line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C05D255-D653-2F21-FE46-F0697713F8B3}"/>
              </a:ext>
            </a:extLst>
          </p:cNvPr>
          <p:cNvSpPr/>
          <p:nvPr/>
        </p:nvSpPr>
        <p:spPr>
          <a:xfrm>
            <a:off x="11118848" y="3674161"/>
            <a:ext cx="942521" cy="5820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t"/>
          <a:lstStyle/>
          <a:p>
            <a:pPr algn="ctr"/>
            <a:r>
              <a:rPr lang="es-PE" sz="1400" b="1" dirty="0"/>
              <a:t>Model</a:t>
            </a:r>
          </a:p>
          <a:p>
            <a:pPr algn="ctr"/>
            <a:r>
              <a:rPr lang="es-PE" sz="1400" b="1" dirty="0"/>
              <a:t>*.h5</a:t>
            </a:r>
            <a:endParaRPr lang="en-US" sz="1400" b="1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503EA3-48B9-A5F7-F333-D12C90324A8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041535" y="3879168"/>
            <a:ext cx="0" cy="18288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31CEB56-AA8D-D71D-DFA2-6D9C249A67F2}"/>
              </a:ext>
            </a:extLst>
          </p:cNvPr>
          <p:cNvSpPr txBox="1"/>
          <p:nvPr/>
        </p:nvSpPr>
        <p:spPr>
          <a:xfrm>
            <a:off x="4619117" y="1237065"/>
            <a:ext cx="635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b="1" dirty="0"/>
              <a:t>Colab TPU</a:t>
            </a:r>
            <a:r>
              <a:rPr lang="en-US" b="1" dirty="0"/>
              <a:t>’s</a:t>
            </a:r>
            <a:endParaRPr lang="en-US" sz="1800" b="1" dirty="0"/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E194C178-18FE-65D8-3BED-CB23750671B9}"/>
              </a:ext>
            </a:extLst>
          </p:cNvPr>
          <p:cNvSpPr txBox="1">
            <a:spLocks/>
          </p:cNvSpPr>
          <p:nvPr/>
        </p:nvSpPr>
        <p:spPr>
          <a:xfrm>
            <a:off x="1446860" y="227260"/>
            <a:ext cx="9210251" cy="760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Data flow and processing </a:t>
            </a:r>
          </a:p>
          <a:p>
            <a:r>
              <a:rPr lang="en-US" dirty="0"/>
              <a:t>(according original code)</a:t>
            </a:r>
          </a:p>
        </p:txBody>
      </p:sp>
    </p:spTree>
    <p:extLst>
      <p:ext uri="{BB962C8B-B14F-4D97-AF65-F5344CB8AC3E}">
        <p14:creationId xmlns:p14="http://schemas.microsoft.com/office/powerpoint/2010/main" val="135853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7B99BD-F947-B043-1050-9644773BB4B7}"/>
              </a:ext>
            </a:extLst>
          </p:cNvPr>
          <p:cNvSpPr/>
          <p:nvPr/>
        </p:nvSpPr>
        <p:spPr>
          <a:xfrm>
            <a:off x="2536879" y="1807114"/>
            <a:ext cx="1761744" cy="36358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Google drive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860" y="227260"/>
            <a:ext cx="9210251" cy="76076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Data flow and processing </a:t>
            </a:r>
          </a:p>
          <a:p>
            <a:r>
              <a:rPr lang="en-US" dirty="0"/>
              <a:t>(modified to test the code)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560BCB-328A-4CFE-E6CE-A6F33425FBAC}"/>
              </a:ext>
            </a:extLst>
          </p:cNvPr>
          <p:cNvSpPr/>
          <p:nvPr/>
        </p:nvSpPr>
        <p:spPr>
          <a:xfrm>
            <a:off x="217099" y="1779390"/>
            <a:ext cx="1761744" cy="36358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Laptop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9ED829-67A4-4CC0-6BD4-E7FAF9335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7" y="2311465"/>
            <a:ext cx="662513" cy="7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4188B98-B38D-6A4B-858E-A55B7F4D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7" y="3571575"/>
            <a:ext cx="662513" cy="7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FC1E34-F66A-A517-4E67-FEFE40C6439A}"/>
              </a:ext>
            </a:extLst>
          </p:cNvPr>
          <p:cNvSpPr txBox="1"/>
          <p:nvPr/>
        </p:nvSpPr>
        <p:spPr>
          <a:xfrm>
            <a:off x="329585" y="4219838"/>
            <a:ext cx="16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Test folder (65MB)</a:t>
            </a:r>
          </a:p>
          <a:p>
            <a:r>
              <a:rPr lang="en-US" sz="1200" dirty="0"/>
              <a:t>4,000 images (*.jpg) and labels (*.</a:t>
            </a:r>
            <a:r>
              <a:rPr lang="en-US" sz="1200" dirty="0" err="1"/>
              <a:t>json</a:t>
            </a:r>
            <a:r>
              <a:rPr lang="en-US" sz="1200" dirty="0"/>
              <a:t>)</a:t>
            </a:r>
          </a:p>
        </p:txBody>
      </p:sp>
      <p:pic>
        <p:nvPicPr>
          <p:cNvPr id="2052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5381501C-6DE0-3F11-7534-71A7B05C4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204" y="2326710"/>
            <a:ext cx="551598" cy="6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1BC6A4-B63E-9CB4-39D8-055B087120CA}"/>
              </a:ext>
            </a:extLst>
          </p:cNvPr>
          <p:cNvSpPr txBox="1"/>
          <p:nvPr/>
        </p:nvSpPr>
        <p:spPr>
          <a:xfrm>
            <a:off x="329585" y="2974151"/>
            <a:ext cx="16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Train folder (189MB)</a:t>
            </a:r>
          </a:p>
          <a:p>
            <a:r>
              <a:rPr lang="en-US" sz="1200" dirty="0"/>
              <a:t>10,000 images (*.jpg) and labels (*.</a:t>
            </a:r>
            <a:r>
              <a:rPr lang="en-US" sz="1200" dirty="0" err="1"/>
              <a:t>json</a:t>
            </a:r>
            <a:r>
              <a:rPr lang="en-US" sz="1200" dirty="0"/>
              <a:t>)</a:t>
            </a:r>
          </a:p>
        </p:txBody>
      </p:sp>
      <p:pic>
        <p:nvPicPr>
          <p:cNvPr id="10" name="Picture 4" descr="office database&quot; Icon - Download for free – Iconduck">
            <a:extLst>
              <a:ext uri="{FF2B5EF4-FFF2-40B4-BE49-F238E27FC236}">
                <a16:creationId xmlns:a16="http://schemas.microsoft.com/office/drawing/2014/main" id="{575A2AED-FB08-BE4E-79D8-796021535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03" y="3775974"/>
            <a:ext cx="551598" cy="6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4E0020-44F5-17A3-209B-32CA4C6DC682}"/>
              </a:ext>
            </a:extLst>
          </p:cNvPr>
          <p:cNvCxnSpPr>
            <a:cxnSpLocks/>
          </p:cNvCxnSpPr>
          <p:nvPr/>
        </p:nvCxnSpPr>
        <p:spPr>
          <a:xfrm>
            <a:off x="2043034" y="4084874"/>
            <a:ext cx="7491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346AC7-EF43-0697-70C5-DBA5A8A86A67}"/>
              </a:ext>
            </a:extLst>
          </p:cNvPr>
          <p:cNvSpPr txBox="1"/>
          <p:nvPr/>
        </p:nvSpPr>
        <p:spPr>
          <a:xfrm>
            <a:off x="2591674" y="2950974"/>
            <a:ext cx="16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train.tfrecords (1.2GB)</a:t>
            </a:r>
          </a:p>
          <a:p>
            <a:r>
              <a:rPr lang="en-US" sz="1200" dirty="0"/>
              <a:t>x= 10,000 binary images y= labels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6D7C48-41A4-C6E4-0B9D-B6318C3E6124}"/>
              </a:ext>
            </a:extLst>
          </p:cNvPr>
          <p:cNvSpPr txBox="1"/>
          <p:nvPr/>
        </p:nvSpPr>
        <p:spPr>
          <a:xfrm>
            <a:off x="2591674" y="4458697"/>
            <a:ext cx="16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val.tfrecords (0.5GB)</a:t>
            </a:r>
          </a:p>
          <a:p>
            <a:r>
              <a:rPr lang="en-US" sz="1200" dirty="0"/>
              <a:t>x= 4,000 binary images y= labels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89207A-4A8E-12C7-1C01-27F5EDC74BC0}"/>
              </a:ext>
            </a:extLst>
          </p:cNvPr>
          <p:cNvCxnSpPr>
            <a:cxnSpLocks/>
          </p:cNvCxnSpPr>
          <p:nvPr/>
        </p:nvCxnSpPr>
        <p:spPr>
          <a:xfrm>
            <a:off x="2068700" y="2614943"/>
            <a:ext cx="723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359253-CF52-6344-34D4-943449A4E3AF}"/>
              </a:ext>
            </a:extLst>
          </p:cNvPr>
          <p:cNvSpPr/>
          <p:nvPr/>
        </p:nvSpPr>
        <p:spPr>
          <a:xfrm>
            <a:off x="4798968" y="1838990"/>
            <a:ext cx="462195" cy="371064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400" b="1" dirty="0"/>
              <a:t>Model Iteration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AC2125-DD0D-4959-834A-DBECD4802423}"/>
              </a:ext>
            </a:extLst>
          </p:cNvPr>
          <p:cNvSpPr/>
          <p:nvPr/>
        </p:nvSpPr>
        <p:spPr>
          <a:xfrm>
            <a:off x="10476910" y="1808515"/>
            <a:ext cx="462195" cy="36067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s-PE" sz="1400" b="1" dirty="0"/>
              <a:t>E</a:t>
            </a:r>
            <a:r>
              <a:rPr lang="en-US" sz="1400" b="1" dirty="0"/>
              <a:t>valuation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C8A760-41E4-E853-0E2B-DC7C4C4E3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5"/>
          <a:stretch/>
        </p:blipFill>
        <p:spPr>
          <a:xfrm rot="16200000">
            <a:off x="6570569" y="1793888"/>
            <a:ext cx="2453661" cy="431259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7D9F870-DAE9-BD55-3503-D501C7E80120}"/>
              </a:ext>
            </a:extLst>
          </p:cNvPr>
          <p:cNvCxnSpPr>
            <a:cxnSpLocks/>
          </p:cNvCxnSpPr>
          <p:nvPr/>
        </p:nvCxnSpPr>
        <p:spPr>
          <a:xfrm flipH="1">
            <a:off x="4476135" y="1025977"/>
            <a:ext cx="4567322" cy="95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FE2AB0-92C9-42E0-CB1C-AEE21FD28473}"/>
              </a:ext>
            </a:extLst>
          </p:cNvPr>
          <p:cNvCxnSpPr>
            <a:cxnSpLocks/>
          </p:cNvCxnSpPr>
          <p:nvPr/>
        </p:nvCxnSpPr>
        <p:spPr>
          <a:xfrm flipV="1">
            <a:off x="4488874" y="1025976"/>
            <a:ext cx="0" cy="31089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49F463-7B37-9F10-4734-422B69863B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76137" y="3716992"/>
            <a:ext cx="0" cy="822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A8D7D3-4D56-9448-FF14-D4A07094727C}"/>
              </a:ext>
            </a:extLst>
          </p:cNvPr>
          <p:cNvCxnSpPr>
            <a:cxnSpLocks/>
          </p:cNvCxnSpPr>
          <p:nvPr/>
        </p:nvCxnSpPr>
        <p:spPr>
          <a:xfrm flipV="1">
            <a:off x="6743585" y="1025977"/>
            <a:ext cx="0" cy="54864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CDFF89-6047-7C2D-4F14-1C94F45C95A0}"/>
              </a:ext>
            </a:extLst>
          </p:cNvPr>
          <p:cNvCxnSpPr>
            <a:cxnSpLocks/>
          </p:cNvCxnSpPr>
          <p:nvPr/>
        </p:nvCxnSpPr>
        <p:spPr>
          <a:xfrm flipV="1">
            <a:off x="9052985" y="1025977"/>
            <a:ext cx="0" cy="54864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B57B7-0BDA-E330-C84E-C7E92E972F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88885" y="3780074"/>
            <a:ext cx="0" cy="45720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B703E1-1CF2-77A4-9496-720082A29FF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15304" y="3736569"/>
            <a:ext cx="0" cy="45720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CF59D09-BDE1-61B9-5C72-E68A972BBE8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70870" y="2726072"/>
            <a:ext cx="0" cy="521208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88AA16-92B2-126F-1B45-42065926B1D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77786" y="1663372"/>
            <a:ext cx="0" cy="822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2E49AA-1E79-FBAD-FF93-3896D13365E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065430" y="1647720"/>
            <a:ext cx="0" cy="822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FD0F36-A5D3-E2BA-3B9D-5BC19B20414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03666" y="2538794"/>
            <a:ext cx="0" cy="740664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4B00FC-E08E-89DA-31E2-C3D75FAF8E14}"/>
              </a:ext>
            </a:extLst>
          </p:cNvPr>
          <p:cNvCxnSpPr>
            <a:cxnSpLocks/>
          </p:cNvCxnSpPr>
          <p:nvPr/>
        </p:nvCxnSpPr>
        <p:spPr>
          <a:xfrm flipV="1">
            <a:off x="3300345" y="5423026"/>
            <a:ext cx="0" cy="822960"/>
          </a:xfrm>
          <a:prstGeom prst="line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4A14607-96A7-883F-0368-2B2E52F10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7" r="7085"/>
          <a:stretch/>
        </p:blipFill>
        <p:spPr>
          <a:xfrm>
            <a:off x="4192401" y="5756467"/>
            <a:ext cx="3511769" cy="1074538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33474D-D33C-6663-336C-27009FD2F38B}"/>
              </a:ext>
            </a:extLst>
          </p:cNvPr>
          <p:cNvCxnSpPr>
            <a:cxnSpLocks/>
          </p:cNvCxnSpPr>
          <p:nvPr/>
        </p:nvCxnSpPr>
        <p:spPr>
          <a:xfrm flipV="1">
            <a:off x="10720866" y="5419153"/>
            <a:ext cx="0" cy="822960"/>
          </a:xfrm>
          <a:prstGeom prst="line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A5C649E-F0C1-5F97-725E-BA7C2530D352}"/>
              </a:ext>
            </a:extLst>
          </p:cNvPr>
          <p:cNvCxnSpPr>
            <a:cxnSpLocks/>
          </p:cNvCxnSpPr>
          <p:nvPr/>
        </p:nvCxnSpPr>
        <p:spPr>
          <a:xfrm flipV="1">
            <a:off x="5030065" y="5549631"/>
            <a:ext cx="0" cy="274320"/>
          </a:xfrm>
          <a:prstGeom prst="line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C05D255-D653-2F21-FE46-F0697713F8B3}"/>
              </a:ext>
            </a:extLst>
          </p:cNvPr>
          <p:cNvSpPr/>
          <p:nvPr/>
        </p:nvSpPr>
        <p:spPr>
          <a:xfrm>
            <a:off x="11118848" y="3674161"/>
            <a:ext cx="942521" cy="5820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t"/>
          <a:lstStyle/>
          <a:p>
            <a:pPr algn="ctr"/>
            <a:r>
              <a:rPr lang="es-PE" sz="1400" b="1" dirty="0"/>
              <a:t>Model</a:t>
            </a:r>
          </a:p>
          <a:p>
            <a:pPr algn="ctr"/>
            <a:r>
              <a:rPr lang="es-PE" sz="1400" b="1" dirty="0"/>
              <a:t>*.h5</a:t>
            </a:r>
            <a:endParaRPr lang="en-US" sz="1400" b="1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1503EA3-48B9-A5F7-F333-D12C90324A8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1041535" y="3879168"/>
            <a:ext cx="0" cy="18288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31CEB56-AA8D-D71D-DFA2-6D9C249A67F2}"/>
              </a:ext>
            </a:extLst>
          </p:cNvPr>
          <p:cNvSpPr txBox="1"/>
          <p:nvPr/>
        </p:nvSpPr>
        <p:spPr>
          <a:xfrm>
            <a:off x="4762285" y="1221630"/>
            <a:ext cx="635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b="1" dirty="0"/>
              <a:t>Colab CPU</a:t>
            </a:r>
            <a:r>
              <a:rPr lang="en-US" b="1" dirty="0"/>
              <a:t>’s</a:t>
            </a:r>
            <a:endParaRPr lang="en-US" sz="1800" b="1" dirty="0"/>
          </a:p>
        </p:txBody>
      </p:sp>
      <p:pic>
        <p:nvPicPr>
          <p:cNvPr id="3074" name="Picture 2" descr="500+ Cpu Pictures | Download Free Images on Unsplash">
            <a:extLst>
              <a:ext uri="{FF2B5EF4-FFF2-40B4-BE49-F238E27FC236}">
                <a16:creationId xmlns:a16="http://schemas.microsoft.com/office/drawing/2014/main" id="{3E650BBA-E4B9-AD7F-6139-FD148324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272" y="1574617"/>
            <a:ext cx="1277778" cy="85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500+ Cpu Pictures | Download Free Images on Unsplash">
            <a:extLst>
              <a:ext uri="{FF2B5EF4-FFF2-40B4-BE49-F238E27FC236}">
                <a16:creationId xmlns:a16="http://schemas.microsoft.com/office/drawing/2014/main" id="{F3D10CFB-F2D0-BC5C-F4CB-5C9BD9D1C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172" y="1603691"/>
            <a:ext cx="1277778" cy="85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F122B4-E410-9629-FAE3-5DD15614CD8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64655" y="2146253"/>
            <a:ext cx="0" cy="822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Project Jupyter - Wikipedia">
            <a:extLst>
              <a:ext uri="{FF2B5EF4-FFF2-40B4-BE49-F238E27FC236}">
                <a16:creationId xmlns:a16="http://schemas.microsoft.com/office/drawing/2014/main" id="{A735EF1C-5353-D2A5-3969-AB40A61DB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120" y="5595535"/>
            <a:ext cx="911332" cy="10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910441-FCE5-0A3A-D07E-CFCF1E6864B8}"/>
              </a:ext>
            </a:extLst>
          </p:cNvPr>
          <p:cNvCxnSpPr>
            <a:cxnSpLocks/>
          </p:cNvCxnSpPr>
          <p:nvPr/>
        </p:nvCxnSpPr>
        <p:spPr>
          <a:xfrm flipV="1">
            <a:off x="2308088" y="4600066"/>
            <a:ext cx="0" cy="822960"/>
          </a:xfrm>
          <a:prstGeom prst="line">
            <a:avLst/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7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04A528-90BD-779E-845E-BA5069DA98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30667" y="3072721"/>
            <a:ext cx="5970210" cy="378527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486" y="574449"/>
            <a:ext cx="10308414" cy="887487"/>
          </a:xfrm>
        </p:spPr>
        <p:txBody>
          <a:bodyPr wrap="square">
            <a:spAutoFit/>
          </a:bodyPr>
          <a:lstStyle/>
          <a:p>
            <a:r>
              <a:rPr lang="en-US" b="1" dirty="0" err="1"/>
              <a:t>Keras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B402584-C8BC-8B9B-99B1-A8D5BC2AEEE7}"/>
              </a:ext>
            </a:extLst>
          </p:cNvPr>
          <p:cNvSpPr txBox="1">
            <a:spLocks/>
          </p:cNvSpPr>
          <p:nvPr/>
        </p:nvSpPr>
        <p:spPr>
          <a:xfrm>
            <a:off x="941793" y="1018192"/>
            <a:ext cx="10308414" cy="118192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Keras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 is an open-source library to enable fast neural networks experimentation [9].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</a:rPr>
              <a:t>Provides : neural networks layers, activation functions and optimizers.</a:t>
            </a:r>
            <a:endParaRPr lang="en-US" sz="1800" b="1" dirty="0"/>
          </a:p>
          <a:p>
            <a:pPr algn="l"/>
            <a:endParaRPr lang="en-US" b="1" dirty="0"/>
          </a:p>
        </p:txBody>
      </p:sp>
      <p:pic>
        <p:nvPicPr>
          <p:cNvPr id="4098" name="Picture 2" descr="A Broad Spectrum of TensorFlow APIs Inside and Outside the Project | Altoros">
            <a:extLst>
              <a:ext uri="{FF2B5EF4-FFF2-40B4-BE49-F238E27FC236}">
                <a16:creationId xmlns:a16="http://schemas.microsoft.com/office/drawing/2014/main" id="{BEE231A1-5E5E-147E-C57E-C6B1A2C73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7" y="2142118"/>
            <a:ext cx="7236731" cy="45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63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543983"/>
            <a:ext cx="10308414" cy="887487"/>
          </a:xfrm>
        </p:spPr>
        <p:txBody>
          <a:bodyPr wrap="square">
            <a:spAutoFit/>
          </a:bodyPr>
          <a:lstStyle/>
          <a:p>
            <a:r>
              <a:rPr lang="en-US" b="1" dirty="0" err="1"/>
              <a:t>Keras</a:t>
            </a:r>
            <a:r>
              <a:rPr lang="en-US" b="1" dirty="0"/>
              <a:t> layers</a:t>
            </a:r>
          </a:p>
          <a:p>
            <a:endParaRPr lang="en-US" b="1" dirty="0"/>
          </a:p>
        </p:txBody>
      </p:sp>
      <p:pic>
        <p:nvPicPr>
          <p:cNvPr id="6146" name="Picture 2" descr="Keras for Layers: A Beginner's Guide">
            <a:extLst>
              <a:ext uri="{FF2B5EF4-FFF2-40B4-BE49-F238E27FC236}">
                <a16:creationId xmlns:a16="http://schemas.microsoft.com/office/drawing/2014/main" id="{5A5145AE-05FC-0923-55D6-1C0C2CB3D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90" y="3429000"/>
            <a:ext cx="80962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9559A-B812-3BB7-C903-8D8C609B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99" y="1236889"/>
            <a:ext cx="5088099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14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305858"/>
            <a:ext cx="10308414" cy="426848"/>
          </a:xfrm>
        </p:spPr>
        <p:txBody>
          <a:bodyPr wrap="square">
            <a:spAutoFit/>
          </a:bodyPr>
          <a:lstStyle/>
          <a:p>
            <a:r>
              <a:rPr lang="en-US" b="1" dirty="0"/>
              <a:t>Convolution layer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E4B6E40-B54F-7CA3-A176-319760E6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3490"/>
            <a:ext cx="5420650" cy="207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65372C-1C2C-A9F3-E692-28A4FF67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401" y="1511625"/>
            <a:ext cx="5464585" cy="113845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801AA226-DF1A-3D42-4CAB-821E9FD27FA3}"/>
              </a:ext>
            </a:extLst>
          </p:cNvPr>
          <p:cNvSpPr txBox="1">
            <a:spLocks/>
          </p:cNvSpPr>
          <p:nvPr/>
        </p:nvSpPr>
        <p:spPr>
          <a:xfrm>
            <a:off x="-2368727" y="1000814"/>
            <a:ext cx="10308414" cy="34323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Continuous time convolution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449267-9BA7-EB44-0E2D-66601AAF1B8F}"/>
              </a:ext>
            </a:extLst>
          </p:cNvPr>
          <p:cNvGrpSpPr/>
          <p:nvPr/>
        </p:nvGrpSpPr>
        <p:grpSpPr>
          <a:xfrm>
            <a:off x="4544033" y="990821"/>
            <a:ext cx="7779730" cy="5682356"/>
            <a:chOff x="4544033" y="990821"/>
            <a:chExt cx="7779730" cy="56823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A9A97C-4852-52A8-CFD3-710C54C34908}"/>
                </a:ext>
              </a:extLst>
            </p:cNvPr>
            <p:cNvGrpSpPr/>
            <p:nvPr/>
          </p:nvGrpSpPr>
          <p:grpSpPr>
            <a:xfrm>
              <a:off x="4544033" y="990821"/>
              <a:ext cx="7779730" cy="5682356"/>
              <a:chOff x="4575961" y="964724"/>
              <a:chExt cx="7779730" cy="5682356"/>
            </a:xfrm>
          </p:grpSpPr>
          <p:pic>
            <p:nvPicPr>
              <p:cNvPr id="7170" name="Picture 2">
                <a:extLst>
                  <a:ext uri="{FF2B5EF4-FFF2-40B4-BE49-F238E27FC236}">
                    <a16:creationId xmlns:a16="http://schemas.microsoft.com/office/drawing/2014/main" id="{50E0AD89-9530-A070-BCEC-81CD7BBDA0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1509" y="1612155"/>
                <a:ext cx="5680429" cy="5034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Subtitle 2">
                <a:extLst>
                  <a:ext uri="{FF2B5EF4-FFF2-40B4-BE49-F238E27FC236}">
                    <a16:creationId xmlns:a16="http://schemas.microsoft.com/office/drawing/2014/main" id="{EBC42BD4-61D1-9E65-DE4D-76AB04926A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2825" y="964724"/>
                <a:ext cx="4992866" cy="3432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b="1" dirty="0"/>
                  <a:t>Discrete convolution</a:t>
                </a:r>
                <a:endParaRPr lang="en-US" sz="1600" dirty="0"/>
              </a:p>
            </p:txBody>
          </p:sp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6607C1C1-2EEC-57CD-D1F8-3CCCC34C1B40}"/>
                  </a:ext>
                </a:extLst>
              </p:cNvPr>
              <p:cNvSpPr txBox="1">
                <a:spLocks/>
              </p:cNvSpPr>
              <p:nvPr/>
            </p:nvSpPr>
            <p:spPr>
              <a:xfrm rot="1785732">
                <a:off x="6361545" y="5623824"/>
                <a:ext cx="1329893" cy="3432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b="1" dirty="0">
                    <a:solidFill>
                      <a:schemeClr val="accent1">
                        <a:lumMod val="75000"/>
                      </a:schemeClr>
                    </a:solidFill>
                  </a:rPr>
                  <a:t>Image</a:t>
                </a:r>
                <a:endParaRPr lang="en-US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" name="Subtitle 2">
                <a:extLst>
                  <a:ext uri="{FF2B5EF4-FFF2-40B4-BE49-F238E27FC236}">
                    <a16:creationId xmlns:a16="http://schemas.microsoft.com/office/drawing/2014/main" id="{C1A83C32-B494-1F0B-6CD6-0ECC257340C1}"/>
                  </a:ext>
                </a:extLst>
              </p:cNvPr>
              <p:cNvSpPr txBox="1">
                <a:spLocks/>
              </p:cNvSpPr>
              <p:nvPr/>
            </p:nvSpPr>
            <p:spPr>
              <a:xfrm rot="1871969">
                <a:off x="6813577" y="1716274"/>
                <a:ext cx="1259817" cy="53553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</a:rPr>
                  <a:t>Sharp Kernel</a:t>
                </a:r>
                <a:r>
                  <a:rPr lang="en-US" sz="1600" b="1" dirty="0">
                    <a:solidFill>
                      <a:schemeClr val="accent1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</a:t>
                </a:r>
                <a:endParaRPr lang="en-US" sz="1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" name="Subtitle 2">
                <a:extLst>
                  <a:ext uri="{FF2B5EF4-FFF2-40B4-BE49-F238E27FC236}">
                    <a16:creationId xmlns:a16="http://schemas.microsoft.com/office/drawing/2014/main" id="{E739962D-1448-0771-4B97-1789C2E57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3888" y="1737617"/>
                <a:ext cx="1266535" cy="3432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91440" tIns="45720" rIns="91440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b="1" dirty="0"/>
                  <a:t>Output</a:t>
                </a:r>
                <a:endParaRPr lang="en-US" sz="1600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FD56B22-8228-0467-969A-F47F2650E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5961" y="3429000"/>
                <a:ext cx="1788103" cy="918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1BCE346-8401-B5F3-9221-54A598D0C43E}"/>
                  </a:ext>
                </a:extLst>
              </p:cNvPr>
              <p:cNvSpPr/>
              <p:nvPr/>
            </p:nvSpPr>
            <p:spPr>
              <a:xfrm>
                <a:off x="8615897" y="6196012"/>
                <a:ext cx="1061097" cy="343236"/>
              </a:xfrm>
              <a:prstGeom prst="roundRect">
                <a:avLst/>
              </a:prstGeom>
              <a:solidFill>
                <a:srgbClr val="FFFF00">
                  <a:alpha val="5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A75FEE2C-287C-869E-FC95-F7B558404DFD}"/>
                </a:ext>
              </a:extLst>
            </p:cNvPr>
            <p:cNvSpPr txBox="1">
              <a:spLocks/>
            </p:cNvSpPr>
            <p:nvPr/>
          </p:nvSpPr>
          <p:spPr>
            <a:xfrm rot="1740879">
              <a:off x="9324960" y="2027057"/>
              <a:ext cx="2214160" cy="343235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b="1" dirty="0">
                  <a:solidFill>
                    <a:schemeClr val="accent1">
                      <a:lumMod val="75000"/>
                    </a:schemeClr>
                  </a:solidFill>
                </a:rPr>
                <a:t>Sharpened Image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94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305858"/>
            <a:ext cx="10308414" cy="426848"/>
          </a:xfrm>
        </p:spPr>
        <p:txBody>
          <a:bodyPr wrap="square">
            <a:spAutoFit/>
          </a:bodyPr>
          <a:lstStyle/>
          <a:p>
            <a:r>
              <a:rPr lang="en-US" b="1" dirty="0"/>
              <a:t>Convolution layer</a:t>
            </a:r>
          </a:p>
        </p:txBody>
      </p:sp>
      <p:pic>
        <p:nvPicPr>
          <p:cNvPr id="7180" name="Picture 12" descr="Deep learning - Wikipedia">
            <a:extLst>
              <a:ext uri="{FF2B5EF4-FFF2-40B4-BE49-F238E27FC236}">
                <a16:creationId xmlns:a16="http://schemas.microsoft.com/office/drawing/2014/main" id="{E45B4775-8E17-D129-E2E7-82AC82CCC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446" y="1173188"/>
            <a:ext cx="6285054" cy="513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97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543983"/>
            <a:ext cx="10308414" cy="426848"/>
          </a:xfrm>
        </p:spPr>
        <p:txBody>
          <a:bodyPr wrap="square">
            <a:spAutoFit/>
          </a:bodyPr>
          <a:lstStyle/>
          <a:p>
            <a:r>
              <a:rPr lang="en-US" b="1" dirty="0"/>
              <a:t>Convolution layer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0E0AD89-9530-A070-BCEC-81CD7BBD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4" y="2434998"/>
            <a:ext cx="4748521" cy="420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E4F68-9CDF-081B-132E-6AA9201ED044}"/>
              </a:ext>
            </a:extLst>
          </p:cNvPr>
          <p:cNvSpPr txBox="1"/>
          <p:nvPr/>
        </p:nvSpPr>
        <p:spPr>
          <a:xfrm>
            <a:off x="466725" y="1209973"/>
            <a:ext cx="1125855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(Conv2D(</a:t>
            </a:r>
            <a:r>
              <a:rPr lang="en-US" sz="2000" b="1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32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(</a:t>
            </a:r>
            <a:r>
              <a:rPr lang="en-US" sz="2000" b="1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7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7</a:t>
            </a:r>
            <a:r>
              <a:rPr lang="en-US" sz="2000" b="1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), padding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activation=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selu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=(IMG_SIZE, IMG_SIZE, 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CC70F-FBF5-84F1-CBF1-1D70851E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49" y="2305050"/>
            <a:ext cx="5495084" cy="400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1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4F446C-4149-9682-A735-4EA73437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742" y="543983"/>
            <a:ext cx="10308414" cy="426848"/>
          </a:xfrm>
        </p:spPr>
        <p:txBody>
          <a:bodyPr wrap="square">
            <a:spAutoFit/>
          </a:bodyPr>
          <a:lstStyle/>
          <a:p>
            <a:r>
              <a:rPr lang="en-US" b="1" dirty="0"/>
              <a:t>Convolution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E4F68-9CDF-081B-132E-6AA9201ED044}"/>
              </a:ext>
            </a:extLst>
          </p:cNvPr>
          <p:cNvSpPr txBox="1"/>
          <p:nvPr/>
        </p:nvSpPr>
        <p:spPr>
          <a:xfrm>
            <a:off x="466725" y="1209973"/>
            <a:ext cx="112585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model.add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(Conv2D(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(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), padding=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sz="2400" b="1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activation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selu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input_shape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=(IMG_SIZE, IMG_SIZE, </a:t>
            </a:r>
            <a:r>
              <a:rPr lang="en-US" b="0" dirty="0">
                <a:solidFill>
                  <a:srgbClr val="116644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CDD2F-2373-69F9-E7CE-64530053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15" y="3429000"/>
            <a:ext cx="3660953" cy="2366961"/>
          </a:xfrm>
          <a:prstGeom prst="rect">
            <a:avLst/>
          </a:prstGeom>
        </p:spPr>
      </p:pic>
      <p:pic>
        <p:nvPicPr>
          <p:cNvPr id="2050" name="Picture 2" descr="Sigmoid, Scaled Exponential Linear Unit (SELU), Hyperbolic tangent... |  Download Scientific Diagram">
            <a:extLst>
              <a:ext uri="{FF2B5EF4-FFF2-40B4-BE49-F238E27FC236}">
                <a16:creationId xmlns:a16="http://schemas.microsoft.com/office/drawing/2014/main" id="{958986DD-7FAB-DDB9-F200-B57146B5C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619375"/>
            <a:ext cx="80962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8FE1A1-E45D-0A12-EBBB-679EE110D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54" t="48894" r="29932" b="38632"/>
          <a:stretch/>
        </p:blipFill>
        <p:spPr>
          <a:xfrm>
            <a:off x="4981576" y="4886325"/>
            <a:ext cx="223838" cy="29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60056-7C84-6253-80B9-255C5A299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54" t="48894" r="29932" b="38632"/>
          <a:stretch/>
        </p:blipFill>
        <p:spPr>
          <a:xfrm>
            <a:off x="5019676" y="3080617"/>
            <a:ext cx="223838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11615</TotalTime>
  <Words>659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Aptos Display</vt:lpstr>
      <vt:lpstr>Arial</vt:lpstr>
      <vt:lpstr>Courier New</vt:lpstr>
      <vt:lpstr>Helvetica Neue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Tafur</dc:creator>
  <cp:lastModifiedBy>David Tafur</cp:lastModifiedBy>
  <cp:revision>2</cp:revision>
  <dcterms:created xsi:type="dcterms:W3CDTF">2024-07-06T22:05:58Z</dcterms:created>
  <dcterms:modified xsi:type="dcterms:W3CDTF">2024-08-14T08:45:16Z</dcterms:modified>
</cp:coreProperties>
</file>